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0" d="100"/>
          <a:sy n="80" d="100"/>
        </p:scale>
        <p:origin x="225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04EE6C0-7DF1-4559-BD20-F9CA903908CF}" type="datetimeFigureOut">
              <a:rPr lang="en-GB" smtClean="0"/>
              <a:t>27/06/2023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6E2DA59-C571-422E-9A46-11D60896285B}" type="slidenum">
              <a:rPr lang="en-GB" smtClean="0"/>
              <a:t>‹#›</a:t>
            </a:fld>
            <a:endParaRPr lang="en-GB"/>
          </a:p>
        </p:txBody>
      </p:sp>
    </p:spTree>
    <p:extLst>
      <p:ext uri="{BB962C8B-B14F-4D97-AF65-F5344CB8AC3E}">
        <p14:creationId xmlns:p14="http://schemas.microsoft.com/office/powerpoint/2010/main" val="3983285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4EE6C0-7DF1-4559-BD20-F9CA903908CF}" type="datetimeFigureOut">
              <a:rPr lang="en-GB" smtClean="0"/>
              <a:t>27/06/2023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6E2DA59-C571-422E-9A46-11D60896285B}" type="slidenum">
              <a:rPr lang="en-GB" smtClean="0"/>
              <a:t>‹#›</a:t>
            </a:fld>
            <a:endParaRPr lang="en-GB"/>
          </a:p>
        </p:txBody>
      </p:sp>
    </p:spTree>
    <p:extLst>
      <p:ext uri="{BB962C8B-B14F-4D97-AF65-F5344CB8AC3E}">
        <p14:creationId xmlns:p14="http://schemas.microsoft.com/office/powerpoint/2010/main" val="1868509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4EE6C0-7DF1-4559-BD20-F9CA903908CF}" type="datetimeFigureOut">
              <a:rPr lang="en-GB" smtClean="0"/>
              <a:t>27/06/2023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6E2DA59-C571-422E-9A46-11D60896285B}" type="slidenum">
              <a:rPr lang="en-GB" smtClean="0"/>
              <a:t>‹#›</a:t>
            </a:fld>
            <a:endParaRPr lang="en-GB"/>
          </a:p>
        </p:txBody>
      </p:sp>
    </p:spTree>
    <p:extLst>
      <p:ext uri="{BB962C8B-B14F-4D97-AF65-F5344CB8AC3E}">
        <p14:creationId xmlns:p14="http://schemas.microsoft.com/office/powerpoint/2010/main" val="3601769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4EE6C0-7DF1-4559-BD20-F9CA903908CF}" type="datetimeFigureOut">
              <a:rPr lang="en-GB" smtClean="0"/>
              <a:t>27/06/2023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6E2DA59-C571-422E-9A46-11D60896285B}" type="slidenum">
              <a:rPr lang="en-GB" smtClean="0"/>
              <a:t>‹#›</a:t>
            </a:fld>
            <a:endParaRPr lang="en-GB"/>
          </a:p>
        </p:txBody>
      </p:sp>
    </p:spTree>
    <p:extLst>
      <p:ext uri="{BB962C8B-B14F-4D97-AF65-F5344CB8AC3E}">
        <p14:creationId xmlns:p14="http://schemas.microsoft.com/office/powerpoint/2010/main" val="905481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04EE6C0-7DF1-4559-BD20-F9CA903908CF}" type="datetimeFigureOut">
              <a:rPr lang="en-GB" smtClean="0"/>
              <a:t>27/06/2023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6E2DA59-C571-422E-9A46-11D60896285B}" type="slidenum">
              <a:rPr lang="en-GB" smtClean="0"/>
              <a:t>‹#›</a:t>
            </a:fld>
            <a:endParaRPr lang="en-GB"/>
          </a:p>
        </p:txBody>
      </p:sp>
    </p:spTree>
    <p:extLst>
      <p:ext uri="{BB962C8B-B14F-4D97-AF65-F5344CB8AC3E}">
        <p14:creationId xmlns:p14="http://schemas.microsoft.com/office/powerpoint/2010/main" val="3303445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04EE6C0-7DF1-4559-BD20-F9CA903908CF}" type="datetimeFigureOut">
              <a:rPr lang="en-GB" smtClean="0"/>
              <a:t>27/06/2023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6E2DA59-C571-422E-9A46-11D60896285B}" type="slidenum">
              <a:rPr lang="en-GB" smtClean="0"/>
              <a:t>‹#›</a:t>
            </a:fld>
            <a:endParaRPr lang="en-GB"/>
          </a:p>
        </p:txBody>
      </p:sp>
    </p:spTree>
    <p:extLst>
      <p:ext uri="{BB962C8B-B14F-4D97-AF65-F5344CB8AC3E}">
        <p14:creationId xmlns:p14="http://schemas.microsoft.com/office/powerpoint/2010/main" val="2152441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04EE6C0-7DF1-4559-BD20-F9CA903908CF}" type="datetimeFigureOut">
              <a:rPr lang="en-GB" smtClean="0"/>
              <a:t>27/06/2023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6E2DA59-C571-422E-9A46-11D60896285B}" type="slidenum">
              <a:rPr lang="en-GB" smtClean="0"/>
              <a:t>‹#›</a:t>
            </a:fld>
            <a:endParaRPr lang="en-GB"/>
          </a:p>
        </p:txBody>
      </p:sp>
    </p:spTree>
    <p:extLst>
      <p:ext uri="{BB962C8B-B14F-4D97-AF65-F5344CB8AC3E}">
        <p14:creationId xmlns:p14="http://schemas.microsoft.com/office/powerpoint/2010/main" val="2457662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04EE6C0-7DF1-4559-BD20-F9CA903908CF}" type="datetimeFigureOut">
              <a:rPr lang="en-GB" smtClean="0"/>
              <a:t>27/06/2023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6E2DA59-C571-422E-9A46-11D60896285B}" type="slidenum">
              <a:rPr lang="en-GB" smtClean="0"/>
              <a:t>‹#›</a:t>
            </a:fld>
            <a:endParaRPr lang="en-GB"/>
          </a:p>
        </p:txBody>
      </p:sp>
    </p:spTree>
    <p:extLst>
      <p:ext uri="{BB962C8B-B14F-4D97-AF65-F5344CB8AC3E}">
        <p14:creationId xmlns:p14="http://schemas.microsoft.com/office/powerpoint/2010/main" val="437543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4EE6C0-7DF1-4559-BD20-F9CA903908CF}" type="datetimeFigureOut">
              <a:rPr lang="en-GB" smtClean="0"/>
              <a:t>27/06/2023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6E2DA59-C571-422E-9A46-11D60896285B}" type="slidenum">
              <a:rPr lang="en-GB" smtClean="0"/>
              <a:t>‹#›</a:t>
            </a:fld>
            <a:endParaRPr lang="en-GB"/>
          </a:p>
        </p:txBody>
      </p:sp>
    </p:spTree>
    <p:extLst>
      <p:ext uri="{BB962C8B-B14F-4D97-AF65-F5344CB8AC3E}">
        <p14:creationId xmlns:p14="http://schemas.microsoft.com/office/powerpoint/2010/main" val="1854747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204EE6C0-7DF1-4559-BD20-F9CA903908CF}" type="datetimeFigureOut">
              <a:rPr lang="en-GB" smtClean="0"/>
              <a:t>27/06/2023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6E2DA59-C571-422E-9A46-11D60896285B}" type="slidenum">
              <a:rPr lang="en-GB" smtClean="0"/>
              <a:t>‹#›</a:t>
            </a:fld>
            <a:endParaRPr lang="en-GB"/>
          </a:p>
        </p:txBody>
      </p:sp>
    </p:spTree>
    <p:extLst>
      <p:ext uri="{BB962C8B-B14F-4D97-AF65-F5344CB8AC3E}">
        <p14:creationId xmlns:p14="http://schemas.microsoft.com/office/powerpoint/2010/main" val="16748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204EE6C0-7DF1-4559-BD20-F9CA903908CF}" type="datetimeFigureOut">
              <a:rPr lang="en-GB" smtClean="0"/>
              <a:t>27/06/2023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6E2DA59-C571-422E-9A46-11D60896285B}" type="slidenum">
              <a:rPr lang="en-GB" smtClean="0"/>
              <a:t>‹#›</a:t>
            </a:fld>
            <a:endParaRPr lang="en-GB"/>
          </a:p>
        </p:txBody>
      </p:sp>
    </p:spTree>
    <p:extLst>
      <p:ext uri="{BB962C8B-B14F-4D97-AF65-F5344CB8AC3E}">
        <p14:creationId xmlns:p14="http://schemas.microsoft.com/office/powerpoint/2010/main" val="1950010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204EE6C0-7DF1-4559-BD20-F9CA903908CF}" type="datetimeFigureOut">
              <a:rPr lang="en-GB" smtClean="0"/>
              <a:t>27/06/2023</a:t>
            </a:fld>
            <a:endParaRPr lang="en-GB"/>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26E2DA59-C571-422E-9A46-11D60896285B}" type="slidenum">
              <a:rPr lang="en-GB" smtClean="0"/>
              <a:t>‹#›</a:t>
            </a:fld>
            <a:endParaRPr lang="en-GB"/>
          </a:p>
        </p:txBody>
      </p:sp>
    </p:spTree>
    <p:extLst>
      <p:ext uri="{BB962C8B-B14F-4D97-AF65-F5344CB8AC3E}">
        <p14:creationId xmlns:p14="http://schemas.microsoft.com/office/powerpoint/2010/main" val="21794403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F9E645B4-FDAA-429F-B275-2E39C8ED4507}"/>
              </a:ext>
            </a:extLst>
          </p:cNvPr>
          <p:cNvPicPr>
            <a:picLocks noChangeAspect="1"/>
          </p:cNvPicPr>
          <p:nvPr/>
        </p:nvPicPr>
        <p:blipFill>
          <a:blip r:embed="rId2"/>
          <a:stretch>
            <a:fillRect/>
          </a:stretch>
        </p:blipFill>
        <p:spPr>
          <a:xfrm>
            <a:off x="2547273" y="950497"/>
            <a:ext cx="2004092" cy="1497310"/>
          </a:xfrm>
          <a:prstGeom prst="rect">
            <a:avLst/>
          </a:prstGeom>
        </p:spPr>
      </p:pic>
      <p:pic>
        <p:nvPicPr>
          <p:cNvPr id="20" name="Picture 19">
            <a:extLst>
              <a:ext uri="{FF2B5EF4-FFF2-40B4-BE49-F238E27FC236}">
                <a16:creationId xmlns:a16="http://schemas.microsoft.com/office/drawing/2014/main" id="{F2C60CFB-EC5C-4EEF-83A0-65B50E64C86E}"/>
              </a:ext>
            </a:extLst>
          </p:cNvPr>
          <p:cNvPicPr>
            <a:picLocks noChangeAspect="1"/>
          </p:cNvPicPr>
          <p:nvPr/>
        </p:nvPicPr>
        <p:blipFill>
          <a:blip r:embed="rId3"/>
          <a:stretch>
            <a:fillRect/>
          </a:stretch>
        </p:blipFill>
        <p:spPr>
          <a:xfrm>
            <a:off x="510607" y="950496"/>
            <a:ext cx="2004093" cy="1497311"/>
          </a:xfrm>
          <a:prstGeom prst="rect">
            <a:avLst/>
          </a:prstGeom>
        </p:spPr>
      </p:pic>
      <p:pic>
        <p:nvPicPr>
          <p:cNvPr id="21" name="Picture 20">
            <a:extLst>
              <a:ext uri="{FF2B5EF4-FFF2-40B4-BE49-F238E27FC236}">
                <a16:creationId xmlns:a16="http://schemas.microsoft.com/office/drawing/2014/main" id="{94E6FD08-759C-49B9-9614-7F9C8BD55D92}"/>
              </a:ext>
            </a:extLst>
          </p:cNvPr>
          <p:cNvPicPr>
            <a:picLocks noChangeAspect="1"/>
          </p:cNvPicPr>
          <p:nvPr/>
        </p:nvPicPr>
        <p:blipFill>
          <a:blip r:embed="rId4"/>
          <a:stretch>
            <a:fillRect/>
          </a:stretch>
        </p:blipFill>
        <p:spPr>
          <a:xfrm>
            <a:off x="4594761" y="950492"/>
            <a:ext cx="2004092" cy="1497310"/>
          </a:xfrm>
          <a:prstGeom prst="rect">
            <a:avLst/>
          </a:prstGeom>
        </p:spPr>
      </p:pic>
      <p:sp>
        <p:nvSpPr>
          <p:cNvPr id="22" name="TextBox 21">
            <a:extLst>
              <a:ext uri="{FF2B5EF4-FFF2-40B4-BE49-F238E27FC236}">
                <a16:creationId xmlns:a16="http://schemas.microsoft.com/office/drawing/2014/main" id="{39555922-2AF0-4E49-8234-A5DCBB6565D6}"/>
              </a:ext>
            </a:extLst>
          </p:cNvPr>
          <p:cNvSpPr txBox="1"/>
          <p:nvPr/>
        </p:nvSpPr>
        <p:spPr>
          <a:xfrm>
            <a:off x="1139579" y="553996"/>
            <a:ext cx="1756610" cy="369332"/>
          </a:xfrm>
          <a:prstGeom prst="rect">
            <a:avLst/>
          </a:prstGeom>
          <a:noFill/>
        </p:spPr>
        <p:txBody>
          <a:bodyPr wrap="square" rtlCol="0">
            <a:spAutoFit/>
          </a:bodyPr>
          <a:lstStyle/>
          <a:p>
            <a:r>
              <a:rPr lang="en-GB" dirty="0"/>
              <a:t>control</a:t>
            </a:r>
          </a:p>
        </p:txBody>
      </p:sp>
      <p:sp>
        <p:nvSpPr>
          <p:cNvPr id="23" name="TextBox 22">
            <a:extLst>
              <a:ext uri="{FF2B5EF4-FFF2-40B4-BE49-F238E27FC236}">
                <a16:creationId xmlns:a16="http://schemas.microsoft.com/office/drawing/2014/main" id="{1658BD00-0EB9-49D9-AB5C-94F8E4FEF3E0}"/>
              </a:ext>
            </a:extLst>
          </p:cNvPr>
          <p:cNvSpPr txBox="1"/>
          <p:nvPr/>
        </p:nvSpPr>
        <p:spPr>
          <a:xfrm>
            <a:off x="3396335" y="581160"/>
            <a:ext cx="1756610" cy="369332"/>
          </a:xfrm>
          <a:prstGeom prst="rect">
            <a:avLst/>
          </a:prstGeom>
          <a:noFill/>
        </p:spPr>
        <p:txBody>
          <a:bodyPr wrap="square" rtlCol="0">
            <a:spAutoFit/>
          </a:bodyPr>
          <a:lstStyle/>
          <a:p>
            <a:r>
              <a:rPr lang="en-GB" dirty="0"/>
              <a:t>2h</a:t>
            </a:r>
          </a:p>
        </p:txBody>
      </p:sp>
      <p:sp>
        <p:nvSpPr>
          <p:cNvPr id="24" name="TextBox 23">
            <a:extLst>
              <a:ext uri="{FF2B5EF4-FFF2-40B4-BE49-F238E27FC236}">
                <a16:creationId xmlns:a16="http://schemas.microsoft.com/office/drawing/2014/main" id="{949B9EF1-B6BF-423E-9CEE-0FFD55BE8531}"/>
              </a:ext>
            </a:extLst>
          </p:cNvPr>
          <p:cNvSpPr txBox="1"/>
          <p:nvPr/>
        </p:nvSpPr>
        <p:spPr>
          <a:xfrm>
            <a:off x="5304176" y="584804"/>
            <a:ext cx="1756610" cy="369332"/>
          </a:xfrm>
          <a:prstGeom prst="rect">
            <a:avLst/>
          </a:prstGeom>
          <a:noFill/>
        </p:spPr>
        <p:txBody>
          <a:bodyPr wrap="square" rtlCol="0">
            <a:spAutoFit/>
          </a:bodyPr>
          <a:lstStyle/>
          <a:p>
            <a:r>
              <a:rPr lang="en-GB" dirty="0"/>
              <a:t>24h</a:t>
            </a:r>
          </a:p>
        </p:txBody>
      </p:sp>
      <p:sp>
        <p:nvSpPr>
          <p:cNvPr id="25" name="TextBox 24">
            <a:extLst>
              <a:ext uri="{FF2B5EF4-FFF2-40B4-BE49-F238E27FC236}">
                <a16:creationId xmlns:a16="http://schemas.microsoft.com/office/drawing/2014/main" id="{5179AE22-3CA9-4B27-95D4-ACE3B11D7514}"/>
              </a:ext>
            </a:extLst>
          </p:cNvPr>
          <p:cNvSpPr txBox="1"/>
          <p:nvPr/>
        </p:nvSpPr>
        <p:spPr>
          <a:xfrm rot="16200000">
            <a:off x="-547083" y="1198480"/>
            <a:ext cx="1756610" cy="369332"/>
          </a:xfrm>
          <a:prstGeom prst="rect">
            <a:avLst/>
          </a:prstGeom>
          <a:noFill/>
        </p:spPr>
        <p:txBody>
          <a:bodyPr wrap="square" rtlCol="0">
            <a:spAutoFit/>
          </a:bodyPr>
          <a:lstStyle/>
          <a:p>
            <a:r>
              <a:rPr lang="en-GB" dirty="0"/>
              <a:t>Low power</a:t>
            </a:r>
          </a:p>
        </p:txBody>
      </p:sp>
      <p:pic>
        <p:nvPicPr>
          <p:cNvPr id="26" name="Picture 25">
            <a:extLst>
              <a:ext uri="{FF2B5EF4-FFF2-40B4-BE49-F238E27FC236}">
                <a16:creationId xmlns:a16="http://schemas.microsoft.com/office/drawing/2014/main" id="{B815B8DF-26C9-43FA-8993-752842BA1D00}"/>
              </a:ext>
            </a:extLst>
          </p:cNvPr>
          <p:cNvPicPr>
            <a:picLocks noChangeAspect="1"/>
          </p:cNvPicPr>
          <p:nvPr/>
        </p:nvPicPr>
        <p:blipFill rotWithShape="1">
          <a:blip r:embed="rId5"/>
          <a:srcRect l="38578" t="34508" r="-1" b="-1"/>
          <a:stretch/>
        </p:blipFill>
        <p:spPr>
          <a:xfrm>
            <a:off x="4594761" y="2474971"/>
            <a:ext cx="2004092" cy="1596532"/>
          </a:xfrm>
          <a:prstGeom prst="rect">
            <a:avLst/>
          </a:prstGeom>
        </p:spPr>
      </p:pic>
      <p:pic>
        <p:nvPicPr>
          <p:cNvPr id="27" name="Picture 26">
            <a:extLst>
              <a:ext uri="{FF2B5EF4-FFF2-40B4-BE49-F238E27FC236}">
                <a16:creationId xmlns:a16="http://schemas.microsoft.com/office/drawing/2014/main" id="{5AD31BE4-BD45-4DC9-9DD7-A41432002D66}"/>
              </a:ext>
            </a:extLst>
          </p:cNvPr>
          <p:cNvPicPr>
            <a:picLocks noChangeAspect="1"/>
          </p:cNvPicPr>
          <p:nvPr/>
        </p:nvPicPr>
        <p:blipFill rotWithShape="1">
          <a:blip r:embed="rId6"/>
          <a:srcRect l="13063" t="12438" r="45661" b="43552"/>
          <a:stretch/>
        </p:blipFill>
        <p:spPr>
          <a:xfrm>
            <a:off x="2547273" y="2474971"/>
            <a:ext cx="2004092" cy="1596532"/>
          </a:xfrm>
          <a:prstGeom prst="rect">
            <a:avLst/>
          </a:prstGeom>
        </p:spPr>
      </p:pic>
      <p:pic>
        <p:nvPicPr>
          <p:cNvPr id="28" name="Picture 27">
            <a:extLst>
              <a:ext uri="{FF2B5EF4-FFF2-40B4-BE49-F238E27FC236}">
                <a16:creationId xmlns:a16="http://schemas.microsoft.com/office/drawing/2014/main" id="{E7CAD8C9-B14C-464F-8CA4-E2388E8637E8}"/>
              </a:ext>
            </a:extLst>
          </p:cNvPr>
          <p:cNvPicPr>
            <a:picLocks noChangeAspect="1"/>
          </p:cNvPicPr>
          <p:nvPr/>
        </p:nvPicPr>
        <p:blipFill rotWithShape="1">
          <a:blip r:embed="rId6"/>
          <a:srcRect l="74013" t="93781" r="1374" b="940"/>
          <a:stretch/>
        </p:blipFill>
        <p:spPr>
          <a:xfrm>
            <a:off x="3396335" y="3889727"/>
            <a:ext cx="1134401" cy="181776"/>
          </a:xfrm>
          <a:prstGeom prst="rect">
            <a:avLst/>
          </a:prstGeom>
        </p:spPr>
      </p:pic>
      <p:pic>
        <p:nvPicPr>
          <p:cNvPr id="30" name="Picture 29">
            <a:extLst>
              <a:ext uri="{FF2B5EF4-FFF2-40B4-BE49-F238E27FC236}">
                <a16:creationId xmlns:a16="http://schemas.microsoft.com/office/drawing/2014/main" id="{9D627C0D-BDE7-4CDF-A426-D91CF2BB8D0C}"/>
              </a:ext>
            </a:extLst>
          </p:cNvPr>
          <p:cNvPicPr>
            <a:picLocks noChangeAspect="1"/>
          </p:cNvPicPr>
          <p:nvPr/>
        </p:nvPicPr>
        <p:blipFill rotWithShape="1">
          <a:blip r:embed="rId6"/>
          <a:srcRect l="74013" t="93781" r="1374" b="940"/>
          <a:stretch/>
        </p:blipFill>
        <p:spPr>
          <a:xfrm>
            <a:off x="5436033" y="3885277"/>
            <a:ext cx="1134401" cy="181776"/>
          </a:xfrm>
          <a:prstGeom prst="rect">
            <a:avLst/>
          </a:prstGeom>
        </p:spPr>
      </p:pic>
      <p:sp>
        <p:nvSpPr>
          <p:cNvPr id="31" name="TextBox 30">
            <a:extLst>
              <a:ext uri="{FF2B5EF4-FFF2-40B4-BE49-F238E27FC236}">
                <a16:creationId xmlns:a16="http://schemas.microsoft.com/office/drawing/2014/main" id="{C705DA45-EC61-4DBC-8F92-EA7779B2B3D8}"/>
              </a:ext>
            </a:extLst>
          </p:cNvPr>
          <p:cNvSpPr txBox="1"/>
          <p:nvPr/>
        </p:nvSpPr>
        <p:spPr>
          <a:xfrm rot="16200000">
            <a:off x="1445703" y="2822306"/>
            <a:ext cx="1756610" cy="369332"/>
          </a:xfrm>
          <a:prstGeom prst="rect">
            <a:avLst/>
          </a:prstGeom>
          <a:noFill/>
        </p:spPr>
        <p:txBody>
          <a:bodyPr wrap="square" rtlCol="0">
            <a:spAutoFit/>
          </a:bodyPr>
          <a:lstStyle/>
          <a:p>
            <a:r>
              <a:rPr lang="en-GB" dirty="0"/>
              <a:t>High power</a:t>
            </a:r>
          </a:p>
        </p:txBody>
      </p:sp>
      <p:sp>
        <p:nvSpPr>
          <p:cNvPr id="32" name="TextBox 31">
            <a:extLst>
              <a:ext uri="{FF2B5EF4-FFF2-40B4-BE49-F238E27FC236}">
                <a16:creationId xmlns:a16="http://schemas.microsoft.com/office/drawing/2014/main" id="{34175EEE-C0E4-476A-AE5E-F3D604AC94EC}"/>
              </a:ext>
            </a:extLst>
          </p:cNvPr>
          <p:cNvSpPr txBox="1"/>
          <p:nvPr/>
        </p:nvSpPr>
        <p:spPr>
          <a:xfrm>
            <a:off x="394447" y="4362824"/>
            <a:ext cx="6204406" cy="1754326"/>
          </a:xfrm>
          <a:prstGeom prst="rect">
            <a:avLst/>
          </a:prstGeom>
          <a:noFill/>
        </p:spPr>
        <p:txBody>
          <a:bodyPr wrap="square" rtlCol="0">
            <a:spAutoFit/>
          </a:bodyPr>
          <a:lstStyle/>
          <a:p>
            <a:pPr algn="just"/>
            <a:r>
              <a:rPr lang="en-GB" sz="1200" b="1" dirty="0"/>
              <a:t>Figure 3. Detection of </a:t>
            </a:r>
            <a:r>
              <a:rPr lang="en-GB" sz="1200" b="1" dirty="0" err="1"/>
              <a:t>TdTomato</a:t>
            </a:r>
            <a:r>
              <a:rPr lang="en-GB" sz="1200" b="1" dirty="0"/>
              <a:t>-expressing </a:t>
            </a:r>
            <a:r>
              <a:rPr lang="en-GB" sz="1200" b="1" dirty="0" err="1"/>
              <a:t>hUC</a:t>
            </a:r>
            <a:r>
              <a:rPr lang="en-GB" sz="1200" b="1" dirty="0"/>
              <a:t>-MSCs in frozen sections of mouse lung</a:t>
            </a:r>
            <a:r>
              <a:rPr lang="en-GB" sz="1200" dirty="0"/>
              <a:t>. Lungs from the following animals were analysed: (</a:t>
            </a:r>
            <a:r>
              <a:rPr lang="en-GB" sz="1200" dirty="0" err="1"/>
              <a:t>i</a:t>
            </a:r>
            <a:r>
              <a:rPr lang="en-GB" sz="1200" dirty="0"/>
              <a:t>) control animals where no cells were administered; (ii) animals where lungs were isolated 2h after </a:t>
            </a:r>
            <a:r>
              <a:rPr lang="en-GB" sz="1200" dirty="0" err="1"/>
              <a:t>TdTomato</a:t>
            </a:r>
            <a:r>
              <a:rPr lang="en-GB" sz="1200" dirty="0"/>
              <a:t>+ </a:t>
            </a:r>
            <a:r>
              <a:rPr lang="en-GB" sz="1200" dirty="0" err="1"/>
              <a:t>hUC</a:t>
            </a:r>
            <a:r>
              <a:rPr lang="en-GB" sz="1200" dirty="0"/>
              <a:t>-MSCs were administered IV; (iii) animals where lungs were isolated 24h after </a:t>
            </a:r>
            <a:r>
              <a:rPr lang="en-GB" sz="1200" dirty="0" err="1"/>
              <a:t>TdTomato</a:t>
            </a:r>
            <a:r>
              <a:rPr lang="en-GB" sz="1200" dirty="0"/>
              <a:t>+ </a:t>
            </a:r>
            <a:r>
              <a:rPr lang="en-GB" sz="1200" dirty="0" err="1"/>
              <a:t>hUC</a:t>
            </a:r>
            <a:r>
              <a:rPr lang="en-GB" sz="1200" dirty="0"/>
              <a:t>-MSCs were administered IV. Using an exposure time of 1.2s, no red fluorescence was present in the control lungs, but red fluorescence </a:t>
            </a:r>
            <a:r>
              <a:rPr lang="en-GB" sz="1200" dirty="0" err="1"/>
              <a:t>hUC</a:t>
            </a:r>
            <a:r>
              <a:rPr lang="en-GB" sz="1200" dirty="0"/>
              <a:t>-MSCs were present in samples at 2h and 24h post administration. Analysis using lower power (20x) objective showed that there were more cells in the 2h samples. Analysis using high power (40x) objective showed that nuclei were present in the red fluorescent cells, indicating that they were likely to be viable. Scale bars, 50 µm.</a:t>
            </a:r>
          </a:p>
        </p:txBody>
      </p:sp>
    </p:spTree>
    <p:extLst>
      <p:ext uri="{BB962C8B-B14F-4D97-AF65-F5344CB8AC3E}">
        <p14:creationId xmlns:p14="http://schemas.microsoft.com/office/powerpoint/2010/main" val="37340598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70</TotalTime>
  <Words>159</Words>
  <Application>Microsoft Office PowerPoint</Application>
  <PresentationFormat>A4 Paper (210x297 mm)</PresentationFormat>
  <Paragraphs>6</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Marathe, Shruti Prashant</dc:creator>
  <cp:lastModifiedBy>Marathe, Shruti Prashant</cp:lastModifiedBy>
  <cp:revision>7</cp:revision>
  <dcterms:created xsi:type="dcterms:W3CDTF">2023-06-27T14:28:33Z</dcterms:created>
  <dcterms:modified xsi:type="dcterms:W3CDTF">2023-06-27T15:41:53Z</dcterms:modified>
</cp:coreProperties>
</file>

<file path=docProps/thumbnail.jpeg>
</file>